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Raw material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Three groups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Special refractory materials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Alumina			*</a:t>
            </a:r>
            <a:r>
              <a:rPr lang="en-US" dirty="0" err="1" smtClean="0"/>
              <a:t>magnesite</a:t>
            </a:r>
            <a:endParaRPr lang="en-US" dirty="0" smtClean="0"/>
          </a:p>
          <a:p>
            <a:r>
              <a:rPr lang="en-US" dirty="0" err="1" smtClean="0"/>
              <a:t>Zirconia</a:t>
            </a:r>
            <a:r>
              <a:rPr lang="en-US" dirty="0" smtClean="0"/>
              <a:t>			*</a:t>
            </a:r>
            <a:r>
              <a:rPr lang="en-US" dirty="0" err="1" smtClean="0"/>
              <a:t>carborundum</a:t>
            </a:r>
            <a:endParaRPr lang="en-US" dirty="0" smtClean="0"/>
          </a:p>
          <a:p>
            <a:r>
              <a:rPr lang="en-US" dirty="0" err="1" smtClean="0"/>
              <a:t>Titania</a:t>
            </a:r>
            <a:r>
              <a:rPr lang="en-US" dirty="0" smtClean="0"/>
              <a:t>			* </a:t>
            </a:r>
            <a:r>
              <a:rPr lang="en-US" dirty="0" err="1" smtClean="0"/>
              <a:t>aluminium</a:t>
            </a:r>
            <a:r>
              <a:rPr lang="en-US" dirty="0" smtClean="0"/>
              <a:t> silicate</a:t>
            </a:r>
          </a:p>
          <a:p>
            <a:r>
              <a:rPr lang="en-US" dirty="0" err="1" smtClean="0"/>
              <a:t>Thoria</a:t>
            </a:r>
            <a:endParaRPr lang="en-US" dirty="0" smtClean="0"/>
          </a:p>
          <a:p>
            <a:r>
              <a:rPr lang="en-US" dirty="0" err="1" smtClean="0"/>
              <a:t>Chromite</a:t>
            </a:r>
            <a:endParaRPr lang="en-US" dirty="0" smtClean="0"/>
          </a:p>
          <a:p>
            <a:r>
              <a:rPr lang="en-US" dirty="0" smtClean="0"/>
              <a:t>Lime</a:t>
            </a:r>
          </a:p>
          <a:p>
            <a:r>
              <a:rPr lang="en-US" dirty="0" smtClean="0"/>
              <a:t>Lime stone</a:t>
            </a:r>
          </a:p>
          <a:p>
            <a:r>
              <a:rPr lang="en-US" dirty="0" smtClean="0"/>
              <a:t>Dolomite</a:t>
            </a:r>
          </a:p>
          <a:p>
            <a:r>
              <a:rPr lang="en-US" dirty="0" err="1" smtClean="0"/>
              <a:t>mullite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both glazed and unglazed</a:t>
            </a:r>
          </a:p>
          <a:p>
            <a:r>
              <a:rPr lang="en-US" dirty="0" smtClean="0"/>
              <a:t>Unglazed manufactured- then apply glaze either before of after firing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600" dirty="0" smtClean="0">
                <a:solidFill>
                  <a:srgbClr val="7030A0"/>
                </a:solidFill>
              </a:rPr>
              <a:t>Steps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1) </a:t>
            </a:r>
            <a:r>
              <a:rPr lang="en-US" dirty="0" smtClean="0">
                <a:solidFill>
                  <a:srgbClr val="FF0000"/>
                </a:solidFill>
              </a:rPr>
              <a:t>Grinding </a:t>
            </a:r>
            <a:r>
              <a:rPr lang="en-US" dirty="0" smtClean="0">
                <a:solidFill>
                  <a:srgbClr val="FF0000"/>
                </a:solidFill>
              </a:rPr>
              <a:t>of raw materials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* raw </a:t>
            </a:r>
            <a:r>
              <a:rPr lang="en-US" dirty="0" smtClean="0"/>
              <a:t>materials other than clay are ground finely- mix with clay to get uniform </a:t>
            </a:r>
            <a:r>
              <a:rPr lang="en-US" dirty="0" smtClean="0"/>
              <a:t>mixture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 smtClean="0"/>
              <a:t>Done by- weathering, </a:t>
            </a:r>
            <a:r>
              <a:rPr lang="en-US" dirty="0" err="1" smtClean="0"/>
              <a:t>calcination</a:t>
            </a:r>
            <a:r>
              <a:rPr lang="en-US" dirty="0" smtClean="0"/>
              <a:t>, mechanical crushing machines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 smtClean="0"/>
              <a:t>Subsequently reduced to fine size by – pan mills, edge roller mills, ball/pebble mills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</a:t>
            </a:r>
            <a:r>
              <a:rPr lang="en-US" dirty="0" smtClean="0">
                <a:solidFill>
                  <a:srgbClr val="FF0000"/>
                </a:solidFill>
              </a:rPr>
              <a:t>Mixing or preparation of bodies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Mixed in definite proportion to have specific property</a:t>
            </a:r>
          </a:p>
          <a:p>
            <a:r>
              <a:rPr lang="en-US" dirty="0" smtClean="0"/>
              <a:t>Mixed with required amount of clay and water in a tank called as </a:t>
            </a:r>
            <a:r>
              <a:rPr lang="en-US" dirty="0" err="1" smtClean="0"/>
              <a:t>blunger</a:t>
            </a:r>
            <a:endParaRPr lang="en-US" dirty="0" smtClean="0"/>
          </a:p>
          <a:p>
            <a:r>
              <a:rPr lang="en-US" dirty="0" smtClean="0"/>
              <a:t>Creamy layer passes through  a sieve to separate coarse particles</a:t>
            </a:r>
          </a:p>
          <a:p>
            <a:r>
              <a:rPr lang="en-US" dirty="0" smtClean="0"/>
              <a:t>Pass through an electromagnetic set to remove iron bearing particles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Mixing done by following methods</a:t>
            </a:r>
          </a:p>
          <a:p>
            <a:pPr marL="571500" indent="-571500">
              <a:buAutoNum type="romanLcParenR"/>
            </a:pPr>
            <a:r>
              <a:rPr lang="en-US" dirty="0" smtClean="0"/>
              <a:t>Clay is manipulated in a plastic state, either soft or stiff</a:t>
            </a:r>
          </a:p>
          <a:p>
            <a:pPr marL="571500" indent="-571500">
              <a:buAutoNum type="romanLcParenR"/>
            </a:pPr>
            <a:r>
              <a:rPr lang="en-US" dirty="0" smtClean="0"/>
              <a:t>Clay mixed in dry state and add required water</a:t>
            </a:r>
          </a:p>
          <a:p>
            <a:pPr marL="571500" indent="-571500">
              <a:buAutoNum type="romanLcParenR"/>
            </a:pPr>
            <a:r>
              <a:rPr lang="en-US" dirty="0" smtClean="0"/>
              <a:t>Dissolve clay in water, mix clay with dry or wet </a:t>
            </a:r>
            <a:r>
              <a:rPr lang="en-US" dirty="0" err="1" smtClean="0"/>
              <a:t>pulverised</a:t>
            </a:r>
            <a:r>
              <a:rPr lang="en-US" dirty="0" smtClean="0"/>
              <a:t> non-plastic material and remove water in filter press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3) </a:t>
            </a:r>
            <a:r>
              <a:rPr lang="en-US" dirty="0" smtClean="0">
                <a:solidFill>
                  <a:srgbClr val="FF0000"/>
                </a:solidFill>
              </a:rPr>
              <a:t>Body preparation using clay in plastic state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plastic clay is very sticky mixing is not very intimate</a:t>
            </a:r>
          </a:p>
          <a:p>
            <a:r>
              <a:rPr lang="en-US" dirty="0" smtClean="0"/>
              <a:t>Thorough mixing- if plastic materials are dried and then crushed</a:t>
            </a:r>
          </a:p>
          <a:p>
            <a:r>
              <a:rPr lang="en-US" dirty="0" smtClean="0"/>
              <a:t>Mixing of various materials is done in </a:t>
            </a:r>
            <a:r>
              <a:rPr lang="en-US" dirty="0" err="1" smtClean="0"/>
              <a:t>alsing</a:t>
            </a:r>
            <a:r>
              <a:rPr lang="en-US" dirty="0" smtClean="0"/>
              <a:t> cylinders, dust mills, rotating propeller machines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4) </a:t>
            </a:r>
            <a:r>
              <a:rPr lang="en-US" dirty="0" smtClean="0">
                <a:solidFill>
                  <a:srgbClr val="FF0000"/>
                </a:solidFill>
              </a:rPr>
              <a:t>Body preparation using clay slip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</a:t>
            </a:r>
            <a:r>
              <a:rPr lang="en-US" dirty="0" smtClean="0"/>
              <a:t>)  </a:t>
            </a:r>
            <a:r>
              <a:rPr lang="en-US" dirty="0" smtClean="0">
                <a:solidFill>
                  <a:srgbClr val="7030A0"/>
                </a:solidFill>
              </a:rPr>
              <a:t>filtering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* mixed mass called slip is pumped into filter presses to remove excess water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Filter press is used for turning the water slip into a plastic body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The solid part of slip- is a plastic body called as filter cake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Rotary vacuum filters can also be used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ii) </a:t>
            </a:r>
            <a:r>
              <a:rPr lang="en-US" dirty="0" smtClean="0">
                <a:solidFill>
                  <a:srgbClr val="7030A0"/>
                </a:solidFill>
              </a:rPr>
              <a:t>Kneading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* filter cake from filters are put into pug mill, which is used to mix the material in plastic or semi plastic state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Vertical or horizontal plug mills are used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Throwing is the process by which different shapes are given to clay mass- like potters wheel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Articles other than round shape are formed in plaster moulds</a:t>
            </a:r>
          </a:p>
          <a:p>
            <a:r>
              <a:rPr lang="en-US" dirty="0" smtClean="0"/>
              <a:t>For articles of irregular form plaster or plaster of Paris moulds are used- plaster of </a:t>
            </a:r>
            <a:r>
              <a:rPr lang="en-US" dirty="0" err="1" smtClean="0"/>
              <a:t>paris</a:t>
            </a:r>
            <a:r>
              <a:rPr lang="en-US" dirty="0" smtClean="0"/>
              <a:t> absorbs water from clay and does not adhere the soft clay, so clay can be easily removed from the body.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iii) </a:t>
            </a:r>
            <a:r>
              <a:rPr lang="en-US" dirty="0" smtClean="0">
                <a:solidFill>
                  <a:srgbClr val="7030A0"/>
                </a:solidFill>
              </a:rPr>
              <a:t>Jollying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mechanical process of making a large number of similar articles through moulds economically</a:t>
            </a:r>
          </a:p>
          <a:p>
            <a:pPr>
              <a:buNone/>
            </a:pPr>
            <a:r>
              <a:rPr lang="en-US" dirty="0" smtClean="0"/>
              <a:t>iv) </a:t>
            </a:r>
            <a:r>
              <a:rPr lang="en-US" dirty="0" smtClean="0">
                <a:solidFill>
                  <a:srgbClr val="7030A0"/>
                </a:solidFill>
              </a:rPr>
              <a:t>Slit casting</a:t>
            </a:r>
          </a:p>
          <a:p>
            <a:pPr>
              <a:buNone/>
            </a:pPr>
            <a:r>
              <a:rPr lang="en-US" dirty="0" smtClean="0"/>
              <a:t>*Process of giving shapes to clay wares from clay liquid- used for articles of complex shape, refractory, cheap and reusable moulds, dinner ware, plumbing ware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LcParenR"/>
            </a:pPr>
            <a:r>
              <a:rPr lang="en-US" dirty="0" smtClean="0">
                <a:solidFill>
                  <a:srgbClr val="FF0000"/>
                </a:solidFill>
              </a:rPr>
              <a:t>Plastic material</a:t>
            </a:r>
            <a:r>
              <a:rPr lang="en-US" dirty="0" smtClean="0"/>
              <a:t>- clay</a:t>
            </a:r>
          </a:p>
          <a:p>
            <a:pPr marL="571500" indent="-571500">
              <a:buAutoNum type="romanLcParenR"/>
            </a:pPr>
            <a:r>
              <a:rPr lang="en-US" dirty="0" smtClean="0">
                <a:solidFill>
                  <a:srgbClr val="FF0000"/>
                </a:solidFill>
              </a:rPr>
              <a:t>Non-plastic</a:t>
            </a:r>
            <a:r>
              <a:rPr lang="en-US" dirty="0" smtClean="0"/>
              <a:t> or leading mixtures- silica</a:t>
            </a:r>
          </a:p>
          <a:p>
            <a:pPr marL="571500" indent="-571500">
              <a:buAutoNum type="romanLcParenR"/>
            </a:pPr>
            <a:r>
              <a:rPr lang="en-US" dirty="0" smtClean="0">
                <a:solidFill>
                  <a:srgbClr val="FF0000"/>
                </a:solidFill>
              </a:rPr>
              <a:t>Fluxes/ </a:t>
            </a:r>
            <a:r>
              <a:rPr lang="en-US" dirty="0" err="1" smtClean="0">
                <a:solidFill>
                  <a:srgbClr val="FF0000"/>
                </a:solidFill>
              </a:rPr>
              <a:t>mineralizers</a:t>
            </a:r>
            <a:r>
              <a:rPr lang="en-US" dirty="0" smtClean="0"/>
              <a:t>- promotes formation of liquid phase- feldspar</a:t>
            </a:r>
          </a:p>
          <a:p>
            <a:pPr marL="571500" indent="-571500">
              <a:buNone/>
            </a:pPr>
            <a:r>
              <a:rPr lang="en-US" dirty="0" smtClean="0">
                <a:solidFill>
                  <a:srgbClr val="7030A0"/>
                </a:solidFill>
              </a:rPr>
              <a:t>		</a:t>
            </a:r>
          </a:p>
          <a:p>
            <a:pPr marL="571500" indent="-571500">
              <a:buNone/>
            </a:pPr>
            <a:r>
              <a:rPr lang="en-US" dirty="0" smtClean="0">
                <a:solidFill>
                  <a:srgbClr val="7030A0"/>
                </a:solidFill>
              </a:rPr>
              <a:t>Raw material is </a:t>
            </a:r>
          </a:p>
          <a:p>
            <a:pPr marL="571500" indent="-571500">
              <a:buNone/>
            </a:pP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   clay + feldspar + sand</a:t>
            </a:r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V) </a:t>
            </a:r>
            <a:r>
              <a:rPr lang="en-US" dirty="0" smtClean="0">
                <a:solidFill>
                  <a:srgbClr val="7030A0"/>
                </a:solidFill>
              </a:rPr>
              <a:t>pressing</a:t>
            </a:r>
          </a:p>
          <a:p>
            <a:r>
              <a:rPr lang="en-US" dirty="0" smtClean="0"/>
              <a:t> </a:t>
            </a:r>
            <a:r>
              <a:rPr lang="en-US" dirty="0" smtClean="0"/>
              <a:t> process for making plastic, semi-plastic and powder bodies</a:t>
            </a:r>
          </a:p>
          <a:p>
            <a:r>
              <a:rPr lang="en-US" dirty="0" smtClean="0"/>
              <a:t> </a:t>
            </a:r>
            <a:r>
              <a:rPr lang="en-US" dirty="0" smtClean="0"/>
              <a:t>Plastic- tiles, </a:t>
            </a:r>
            <a:r>
              <a:rPr lang="en-US" dirty="0" err="1" smtClean="0"/>
              <a:t>roofings</a:t>
            </a:r>
            <a:r>
              <a:rPr lang="en-US" dirty="0" smtClean="0"/>
              <a:t>, drain pipes</a:t>
            </a:r>
          </a:p>
          <a:p>
            <a:r>
              <a:rPr lang="en-US" dirty="0" smtClean="0"/>
              <a:t>Powder- wall/floor tiles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Vi) </a:t>
            </a:r>
            <a:r>
              <a:rPr lang="en-US" dirty="0" smtClean="0">
                <a:solidFill>
                  <a:srgbClr val="7030A0"/>
                </a:solidFill>
              </a:rPr>
              <a:t>extrusion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forcing plastic paste through a die or mouth piece of required shape.</a:t>
            </a:r>
          </a:p>
          <a:p>
            <a:pPr>
              <a:buNone/>
            </a:pPr>
            <a:r>
              <a:rPr lang="en-US" dirty="0" smtClean="0"/>
              <a:t>vii) </a:t>
            </a:r>
            <a:r>
              <a:rPr lang="en-US" dirty="0" smtClean="0">
                <a:solidFill>
                  <a:srgbClr val="7030A0"/>
                </a:solidFill>
              </a:rPr>
              <a:t>Turning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dune in lathes- before turning a ceramic body, body should be dried to reasonable hard state</a:t>
            </a:r>
          </a:p>
          <a:p>
            <a:pPr>
              <a:buNone/>
            </a:pPr>
            <a:r>
              <a:rPr lang="en-US" dirty="0" smtClean="0"/>
              <a:t>Medium /large particles- body can be in semi hard state</a:t>
            </a:r>
          </a:p>
          <a:p>
            <a:pPr>
              <a:buNone/>
            </a:pPr>
            <a:r>
              <a:rPr lang="en-US" dirty="0" smtClean="0"/>
              <a:t>Small articles- (spark plug) turned in hard state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5) </a:t>
            </a:r>
            <a:r>
              <a:rPr lang="en-US" dirty="0" smtClean="0">
                <a:solidFill>
                  <a:srgbClr val="FF0000"/>
                </a:solidFill>
              </a:rPr>
              <a:t>Drying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Articles dried well before firing</a:t>
            </a:r>
          </a:p>
          <a:p>
            <a:r>
              <a:rPr lang="en-US" dirty="0" smtClean="0"/>
              <a:t>Imperfect drying causes </a:t>
            </a:r>
            <a:r>
              <a:rPr lang="en-US" dirty="0" err="1" smtClean="0"/>
              <a:t>craking</a:t>
            </a:r>
            <a:r>
              <a:rPr lang="en-US" dirty="0" smtClean="0"/>
              <a:t> of articles during firing</a:t>
            </a:r>
          </a:p>
          <a:p>
            <a:r>
              <a:rPr lang="en-US" dirty="0" smtClean="0"/>
              <a:t>Speed of drying  depends on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* shape of article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* temperature of surrounding air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* rate of air circulation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/>
              <a:t> * humidity content of surrounding air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Dried in – intermediate driers(lifts, hot floor), semi continuous dryer(</a:t>
            </a:r>
            <a:r>
              <a:rPr lang="en-US" dirty="0" err="1" smtClean="0"/>
              <a:t>dobbins</a:t>
            </a:r>
            <a:r>
              <a:rPr lang="en-US" dirty="0" smtClean="0"/>
              <a:t>), continuous dryer( tunnel dryers and mangles)</a:t>
            </a:r>
          </a:p>
          <a:p>
            <a:r>
              <a:rPr lang="en-US" dirty="0" smtClean="0"/>
              <a:t>Nowadays  drying by- IR/high frequency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6) </a:t>
            </a:r>
            <a:r>
              <a:rPr lang="en-US" dirty="0" smtClean="0">
                <a:solidFill>
                  <a:srgbClr val="FF0000"/>
                </a:solidFill>
              </a:rPr>
              <a:t>Firing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Clay materials acquire durability /other qualities when heated at high temperature.</a:t>
            </a:r>
          </a:p>
          <a:p>
            <a:r>
              <a:rPr lang="en-US" dirty="0" smtClean="0"/>
              <a:t>Finally dried articles are known as  - blanks</a:t>
            </a:r>
          </a:p>
          <a:p>
            <a:r>
              <a:rPr lang="en-US" dirty="0" smtClean="0"/>
              <a:t>Glaze is put on blanks before firing</a:t>
            </a:r>
          </a:p>
          <a:p>
            <a:r>
              <a:rPr lang="en-US" dirty="0" smtClean="0"/>
              <a:t>In most cases blanks are fired to produce bisques/biscuits- then put glaze on cold biscuits and then fire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firing the following happens</a:t>
            </a:r>
          </a:p>
          <a:p>
            <a:pPr marL="571500" indent="-571500">
              <a:buAutoNum type="romanLcParenR"/>
            </a:pPr>
            <a:r>
              <a:rPr lang="en-US" dirty="0" smtClean="0">
                <a:solidFill>
                  <a:srgbClr val="002060"/>
                </a:solidFill>
              </a:rPr>
              <a:t>dehydration</a:t>
            </a:r>
            <a:r>
              <a:rPr lang="en-US" dirty="0" smtClean="0"/>
              <a:t>- rate maximum at 500</a:t>
            </a:r>
            <a:r>
              <a:rPr lang="en-US" baseline="30000" dirty="0" smtClean="0"/>
              <a:t>o</a:t>
            </a:r>
            <a:r>
              <a:rPr lang="en-US" dirty="0" smtClean="0"/>
              <a:t>C</a:t>
            </a:r>
          </a:p>
          <a:p>
            <a:pPr marL="571500" indent="-571500">
              <a:buAutoNum type="romanLcParenR"/>
            </a:pPr>
            <a:r>
              <a:rPr lang="en-US" dirty="0" smtClean="0">
                <a:solidFill>
                  <a:srgbClr val="002060"/>
                </a:solidFill>
              </a:rPr>
              <a:t>Oxidation</a:t>
            </a:r>
            <a:r>
              <a:rPr lang="en-US" dirty="0" smtClean="0"/>
              <a:t>- between 300-900</a:t>
            </a:r>
            <a:r>
              <a:rPr lang="en-US" baseline="30000" dirty="0" smtClean="0"/>
              <a:t>o</a:t>
            </a:r>
            <a:r>
              <a:rPr lang="en-US" dirty="0" smtClean="0"/>
              <a:t>C- </a:t>
            </a:r>
            <a:r>
              <a:rPr lang="en-US" dirty="0" err="1" smtClean="0"/>
              <a:t>sulphur</a:t>
            </a:r>
            <a:r>
              <a:rPr lang="en-US" dirty="0" smtClean="0"/>
              <a:t> and iron compounds are oxidized</a:t>
            </a:r>
          </a:p>
          <a:p>
            <a:pPr marL="571500" indent="-571500">
              <a:buAutoNum type="romanLcParenR"/>
            </a:pPr>
            <a:r>
              <a:rPr lang="en-US" dirty="0" smtClean="0">
                <a:solidFill>
                  <a:srgbClr val="002060"/>
                </a:solidFill>
              </a:rPr>
              <a:t>Decomposition</a:t>
            </a:r>
            <a:r>
              <a:rPr lang="en-US" dirty="0" smtClean="0"/>
              <a:t>- of carbonates of Ca/Mg</a:t>
            </a:r>
          </a:p>
          <a:p>
            <a:pPr marL="571500" indent="-571500">
              <a:buAutoNum type="romanLcParenR"/>
            </a:pPr>
            <a:r>
              <a:rPr lang="en-US" dirty="0" err="1" smtClean="0">
                <a:solidFill>
                  <a:srgbClr val="002060"/>
                </a:solidFill>
              </a:rPr>
              <a:t>Vitrification</a:t>
            </a:r>
            <a:r>
              <a:rPr lang="en-US" dirty="0" smtClean="0">
                <a:solidFill>
                  <a:srgbClr val="002060"/>
                </a:solidFill>
              </a:rPr>
              <a:t> or melting</a:t>
            </a:r>
            <a:r>
              <a:rPr lang="en-US" dirty="0" smtClean="0"/>
              <a:t>- to cover up and bond the </a:t>
            </a:r>
            <a:r>
              <a:rPr lang="en-US" dirty="0" err="1" smtClean="0"/>
              <a:t>unmelted</a:t>
            </a:r>
            <a:r>
              <a:rPr lang="en-US" dirty="0" smtClean="0"/>
              <a:t> mass or particles on cooling- volume reduces – 950-1050</a:t>
            </a:r>
            <a:r>
              <a:rPr lang="en-US" baseline="30000" dirty="0" smtClean="0"/>
              <a:t>o</a:t>
            </a:r>
            <a:r>
              <a:rPr lang="en-US" dirty="0" smtClean="0"/>
              <a:t>C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V) </a:t>
            </a:r>
            <a:r>
              <a:rPr lang="en-US" dirty="0" smtClean="0">
                <a:solidFill>
                  <a:srgbClr val="002060"/>
                </a:solidFill>
              </a:rPr>
              <a:t>reduction</a:t>
            </a:r>
            <a:r>
              <a:rPr lang="en-US" dirty="0" smtClean="0"/>
              <a:t>- </a:t>
            </a:r>
            <a:r>
              <a:rPr lang="en-US" dirty="0" err="1" smtClean="0"/>
              <a:t>colour</a:t>
            </a:r>
            <a:r>
              <a:rPr lang="en-US" dirty="0" smtClean="0"/>
              <a:t> dilution of processed articles- cut air supply to kiln</a:t>
            </a:r>
          </a:p>
          <a:p>
            <a:pPr>
              <a:buNone/>
            </a:pPr>
            <a:r>
              <a:rPr lang="en-US" dirty="0" smtClean="0"/>
              <a:t>vi) </a:t>
            </a:r>
            <a:r>
              <a:rPr lang="en-US" dirty="0" smtClean="0">
                <a:solidFill>
                  <a:srgbClr val="002060"/>
                </a:solidFill>
              </a:rPr>
              <a:t>annealing</a:t>
            </a:r>
            <a:r>
              <a:rPr lang="en-US" dirty="0" smtClean="0"/>
              <a:t>- slow cooling to fired clay </a:t>
            </a:r>
          </a:p>
          <a:p>
            <a:pPr>
              <a:buNone/>
            </a:pPr>
            <a:r>
              <a:rPr lang="en-US" dirty="0" smtClean="0"/>
              <a:t>vii) </a:t>
            </a:r>
            <a:r>
              <a:rPr lang="en-US" dirty="0" smtClean="0">
                <a:solidFill>
                  <a:srgbClr val="002060"/>
                </a:solidFill>
              </a:rPr>
              <a:t>decoration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7) </a:t>
            </a:r>
            <a:r>
              <a:rPr lang="en-US" dirty="0" smtClean="0">
                <a:solidFill>
                  <a:srgbClr val="FF0000"/>
                </a:solidFill>
              </a:rPr>
              <a:t>Glazing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in white/ table wares</a:t>
            </a:r>
          </a:p>
          <a:p>
            <a:r>
              <a:rPr lang="en-US" dirty="0" smtClean="0"/>
              <a:t>Glaze- a thin coating of glass that is melted on to the surface of the more or less porous ceramic material.</a:t>
            </a:r>
          </a:p>
          <a:p>
            <a:r>
              <a:rPr lang="en-US" dirty="0" smtClean="0"/>
              <a:t>Glaze is a fine powder consisting of a mixture of glass forming material of proper composition-like lead silicates, </a:t>
            </a:r>
            <a:r>
              <a:rPr lang="en-US" dirty="0" err="1" smtClean="0"/>
              <a:t>boro</a:t>
            </a:r>
            <a:r>
              <a:rPr lang="en-US" dirty="0" smtClean="0"/>
              <a:t> silicates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Glaze contains – feldspar, silica, china clay, soda, potash, fluorspar, borax</a:t>
            </a:r>
          </a:p>
          <a:p>
            <a:r>
              <a:rPr lang="en-US" dirty="0" smtClean="0"/>
              <a:t>Glazing done by- dripping, spraying, pouring, brushing of glaze material on dry blanks of clay material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Glazing done for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Decorative effect</a:t>
            </a:r>
          </a:p>
          <a:p>
            <a:r>
              <a:rPr lang="en-US" dirty="0" smtClean="0"/>
              <a:t>Improve appearance of article</a:t>
            </a:r>
          </a:p>
          <a:p>
            <a:r>
              <a:rPr lang="en-US" dirty="0" smtClean="0"/>
              <a:t>Improve durability of ceramic material</a:t>
            </a:r>
          </a:p>
          <a:p>
            <a:r>
              <a:rPr lang="en-US" dirty="0" smtClean="0"/>
              <a:t>To provide smooth and glossy surface</a:t>
            </a:r>
          </a:p>
          <a:p>
            <a:r>
              <a:rPr lang="en-US" dirty="0" smtClean="0"/>
              <a:t>To protect article from environmental and atmospheric effects</a:t>
            </a:r>
          </a:p>
          <a:p>
            <a:r>
              <a:rPr lang="en-US" dirty="0" smtClean="0"/>
              <a:t>To make surface impervious to liquids.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Feldspar is present in crystalline rocks (as granite/gneiss)</a:t>
            </a:r>
          </a:p>
          <a:p>
            <a:r>
              <a:rPr lang="en-US" dirty="0" smtClean="0"/>
              <a:t>Granite- </a:t>
            </a:r>
            <a:r>
              <a:rPr lang="en-US" dirty="0" err="1" smtClean="0"/>
              <a:t>unstratified</a:t>
            </a:r>
            <a:r>
              <a:rPr lang="en-US" dirty="0" smtClean="0"/>
              <a:t>, granular rock</a:t>
            </a:r>
          </a:p>
          <a:p>
            <a:r>
              <a:rPr lang="en-US" dirty="0" smtClean="0"/>
              <a:t>Gneiss – laminated rock (arranged in layers)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both has quartz, feldspar, mica</a:t>
            </a:r>
          </a:p>
          <a:p>
            <a:pPr>
              <a:buNone/>
            </a:pPr>
            <a:r>
              <a:rPr lang="en-US" dirty="0" smtClean="0"/>
              <a:t>* Feldspar attacked by atmospheric carbonic acid (CO</a:t>
            </a:r>
            <a:r>
              <a:rPr lang="en-US" baseline="-25000" dirty="0" smtClean="0"/>
              <a:t>2</a:t>
            </a:r>
            <a:r>
              <a:rPr lang="en-US" dirty="0" smtClean="0"/>
              <a:t> + H</a:t>
            </a:r>
            <a:r>
              <a:rPr lang="en-US" baseline="-25000" dirty="0" smtClean="0"/>
              <a:t>2</a:t>
            </a:r>
            <a:r>
              <a:rPr lang="en-US" dirty="0" smtClean="0"/>
              <a:t>O) and undergo decomposition with formation of alkali carbonate, </a:t>
            </a:r>
            <a:r>
              <a:rPr lang="en-US" dirty="0" err="1" smtClean="0"/>
              <a:t>aluminium</a:t>
            </a:r>
            <a:r>
              <a:rPr lang="en-US" dirty="0" smtClean="0"/>
              <a:t> silicate and sand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Aluminum silicate in hydrate form  is Kaolinite and main constituent of kaolin/white china clay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Raw material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1143000"/>
          <a:ext cx="7467601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709"/>
                <a:gridCol w="2520709"/>
                <a:gridCol w="2426183"/>
              </a:tblGrid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Kaolinite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feldspar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Sand/flint</a:t>
                      </a:r>
                      <a:endParaRPr lang="en-US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Al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O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.2SiO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.2H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O.Al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O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.6SiO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SiO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plastic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Non-plastic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Non-plastic</a:t>
                      </a:r>
                      <a:endParaRPr lang="en-US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refractory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Easily fusible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refractory</a:t>
                      </a:r>
                      <a:endParaRPr lang="en-US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1785</a:t>
                      </a:r>
                      <a:r>
                        <a:rPr lang="en-US" baseline="30000" dirty="0" smtClean="0"/>
                        <a:t>o</a:t>
                      </a:r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1150</a:t>
                      </a:r>
                      <a:r>
                        <a:rPr lang="en-US" baseline="30000" dirty="0" smtClean="0"/>
                        <a:t>o</a:t>
                      </a:r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1710</a:t>
                      </a:r>
                      <a:r>
                        <a:rPr lang="en-US" baseline="30000" dirty="0" smtClean="0"/>
                        <a:t>o</a:t>
                      </a:r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Much shrinkage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shrinkage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Clay is important in production of porcelain , stone and earthen ware- since it forms with water a plastic mass which becomes hard and stone like when heated to high temperature</a:t>
            </a:r>
          </a:p>
          <a:p>
            <a:r>
              <a:rPr lang="en-US" dirty="0" smtClean="0"/>
              <a:t>Clays are plastic and mould able when sufficiently finely pulverized and wet, rigid when dry and vitreous when fired at a higher temperature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or feldspar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LcParenR"/>
            </a:pPr>
            <a:r>
              <a:rPr lang="en-US" dirty="0" smtClean="0">
                <a:solidFill>
                  <a:srgbClr val="C00000"/>
                </a:solidFill>
              </a:rPr>
              <a:t>Potash feldspar</a:t>
            </a:r>
            <a:r>
              <a:rPr lang="en-US" dirty="0" smtClean="0"/>
              <a:t>-K</a:t>
            </a:r>
            <a:r>
              <a:rPr lang="en-US" baseline="-25000" dirty="0" smtClean="0"/>
              <a:t>2</a:t>
            </a:r>
            <a:r>
              <a:rPr lang="en-US" dirty="0" smtClean="0"/>
              <a:t>O.Al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</a:t>
            </a:r>
            <a:r>
              <a:rPr lang="en-US" dirty="0" smtClean="0"/>
              <a:t>.6SiO</a:t>
            </a:r>
            <a:r>
              <a:rPr lang="en-US" baseline="-25000" dirty="0" smtClean="0"/>
              <a:t>2</a:t>
            </a:r>
            <a:r>
              <a:rPr lang="en-US" dirty="0" smtClean="0"/>
              <a:t> (orthoclase/</a:t>
            </a:r>
            <a:r>
              <a:rPr lang="en-US" dirty="0" err="1" smtClean="0"/>
              <a:t>microline</a:t>
            </a:r>
            <a:r>
              <a:rPr lang="en-US" dirty="0" smtClean="0"/>
              <a:t>)</a:t>
            </a:r>
          </a:p>
          <a:p>
            <a:pPr marL="571500" indent="-571500">
              <a:buAutoNum type="romanLcParenR"/>
            </a:pPr>
            <a:r>
              <a:rPr lang="en-US" dirty="0" smtClean="0">
                <a:solidFill>
                  <a:srgbClr val="C00000"/>
                </a:solidFill>
              </a:rPr>
              <a:t>Soda/</a:t>
            </a:r>
            <a:r>
              <a:rPr lang="en-US" dirty="0" err="1" smtClean="0">
                <a:solidFill>
                  <a:srgbClr val="C00000"/>
                </a:solidFill>
              </a:rPr>
              <a:t>albite</a:t>
            </a:r>
            <a:r>
              <a:rPr lang="en-US" dirty="0" smtClean="0"/>
              <a:t> – Na</a:t>
            </a:r>
            <a:r>
              <a:rPr lang="en-US" baseline="-25000" dirty="0" smtClean="0"/>
              <a:t>2</a:t>
            </a:r>
            <a:r>
              <a:rPr lang="en-US" dirty="0" smtClean="0"/>
              <a:t>O.Al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</a:t>
            </a:r>
            <a:r>
              <a:rPr lang="en-US" dirty="0" smtClean="0"/>
              <a:t>.6SiO</a:t>
            </a:r>
            <a:r>
              <a:rPr lang="en-US" baseline="-25000" dirty="0" smtClean="0"/>
              <a:t>2</a:t>
            </a:r>
          </a:p>
          <a:p>
            <a:pPr marL="571500" indent="-571500">
              <a:buAutoNum type="romanLcParenR"/>
            </a:pPr>
            <a:r>
              <a:rPr lang="en-US" baseline="30000" dirty="0" smtClean="0">
                <a:solidFill>
                  <a:srgbClr val="C00000"/>
                </a:solidFill>
              </a:rPr>
              <a:t>lime- </a:t>
            </a:r>
            <a:r>
              <a:rPr lang="en-US" baseline="30000" dirty="0" smtClean="0"/>
              <a:t>CaO.Al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O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.6SiO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 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ingredients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Used as a fluxing agent(which lower temperature) and special refractory material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Fluxing agents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Borax Na</a:t>
            </a:r>
            <a:r>
              <a:rPr lang="en-US" baseline="-25000" dirty="0" smtClean="0"/>
              <a:t>2</a:t>
            </a:r>
            <a:r>
              <a:rPr lang="en-US" dirty="0" smtClean="0"/>
              <a:t>B</a:t>
            </a:r>
            <a:r>
              <a:rPr lang="en-US" baseline="-25000" dirty="0" smtClean="0"/>
              <a:t>4</a:t>
            </a:r>
            <a:r>
              <a:rPr lang="en-US" dirty="0" smtClean="0"/>
              <a:t>O</a:t>
            </a:r>
            <a:r>
              <a:rPr lang="en-US" baseline="-25000" dirty="0" smtClean="0"/>
              <a:t>7</a:t>
            </a:r>
            <a:r>
              <a:rPr lang="en-US" dirty="0" smtClean="0"/>
              <a:t>10H</a:t>
            </a:r>
            <a:r>
              <a:rPr lang="en-US" baseline="-25000" dirty="0" smtClean="0"/>
              <a:t>2</a:t>
            </a:r>
            <a:r>
              <a:rPr lang="en-US" dirty="0" smtClean="0"/>
              <a:t>O       * iron oxides</a:t>
            </a:r>
            <a:endParaRPr lang="en-US" baseline="-25000" dirty="0" smtClean="0"/>
          </a:p>
          <a:p>
            <a:r>
              <a:rPr lang="en-US" dirty="0" smtClean="0"/>
              <a:t>Boric acid			*lithium minerals</a:t>
            </a:r>
          </a:p>
          <a:p>
            <a:r>
              <a:rPr lang="en-US" dirty="0" smtClean="0"/>
              <a:t>Barium materials		*antimony oxides</a:t>
            </a:r>
          </a:p>
          <a:p>
            <a:r>
              <a:rPr lang="en-US" dirty="0" smtClean="0"/>
              <a:t>Soda ash				fluorspar</a:t>
            </a:r>
          </a:p>
          <a:p>
            <a:r>
              <a:rPr lang="en-US" dirty="0" smtClean="0"/>
              <a:t>Sodium nitrate</a:t>
            </a:r>
          </a:p>
          <a:p>
            <a:r>
              <a:rPr lang="en-US" dirty="0" err="1" smtClean="0"/>
              <a:t>Calcined</a:t>
            </a:r>
            <a:r>
              <a:rPr lang="en-US" dirty="0" smtClean="0"/>
              <a:t> bones</a:t>
            </a:r>
          </a:p>
          <a:p>
            <a:r>
              <a:rPr lang="en-US" dirty="0" err="1" smtClean="0"/>
              <a:t>Cryolite</a:t>
            </a:r>
            <a:endParaRPr lang="en-US" dirty="0" smtClean="0"/>
          </a:p>
          <a:p>
            <a:r>
              <a:rPr lang="en-US" dirty="0" smtClean="0"/>
              <a:t>Lead oxides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999</Words>
  <Application>Microsoft Office PowerPoint</Application>
  <PresentationFormat>On-screen Show (4:3)</PresentationFormat>
  <Paragraphs>147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Raw material</vt:lpstr>
      <vt:lpstr>Slide 2</vt:lpstr>
      <vt:lpstr>Slide 3</vt:lpstr>
      <vt:lpstr>Slide 4</vt:lpstr>
      <vt:lpstr>Raw material </vt:lpstr>
      <vt:lpstr>Slide 6</vt:lpstr>
      <vt:lpstr>Three types or feldspar</vt:lpstr>
      <vt:lpstr>Other ingredients</vt:lpstr>
      <vt:lpstr>Fluxing agents</vt:lpstr>
      <vt:lpstr>Special refractory materials</vt:lpstr>
      <vt:lpstr>manufacture</vt:lpstr>
      <vt:lpstr>1) Grinding of raw materials </vt:lpstr>
      <vt:lpstr>2) Mixing or preparation of bodies</vt:lpstr>
      <vt:lpstr>Slide 14</vt:lpstr>
      <vt:lpstr>3) Body preparation using clay in plastic state</vt:lpstr>
      <vt:lpstr>4) Body preparation using clay slip</vt:lpstr>
      <vt:lpstr>Slide 17</vt:lpstr>
      <vt:lpstr>Slide 18</vt:lpstr>
      <vt:lpstr>Slide 19</vt:lpstr>
      <vt:lpstr>Slide 20</vt:lpstr>
      <vt:lpstr>Slide 21</vt:lpstr>
      <vt:lpstr>5) Drying</vt:lpstr>
      <vt:lpstr>Slide 23</vt:lpstr>
      <vt:lpstr>6) Firing</vt:lpstr>
      <vt:lpstr>Slide 25</vt:lpstr>
      <vt:lpstr>Slide 26</vt:lpstr>
      <vt:lpstr>7) Glazing</vt:lpstr>
      <vt:lpstr>Slide 28</vt:lpstr>
      <vt:lpstr>Glazing done for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Raw material</dc:title>
  <dc:creator/>
  <cp:lastModifiedBy>venis</cp:lastModifiedBy>
  <cp:revision>55</cp:revision>
  <dcterms:created xsi:type="dcterms:W3CDTF">2006-08-16T00:00:00Z</dcterms:created>
  <dcterms:modified xsi:type="dcterms:W3CDTF">2011-07-31T08:00:04Z</dcterms:modified>
</cp:coreProperties>
</file>